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95" r:id="rId3"/>
    <p:sldId id="271" r:id="rId4"/>
    <p:sldId id="272" r:id="rId5"/>
    <p:sldId id="274" r:id="rId6"/>
    <p:sldId id="257" r:id="rId7"/>
    <p:sldId id="258" r:id="rId8"/>
    <p:sldId id="261" r:id="rId9"/>
    <p:sldId id="267" r:id="rId10"/>
    <p:sldId id="262" r:id="rId11"/>
    <p:sldId id="259" r:id="rId12"/>
    <p:sldId id="260" r:id="rId13"/>
    <p:sldId id="270" r:id="rId14"/>
    <p:sldId id="263" r:id="rId15"/>
    <p:sldId id="264" r:id="rId16"/>
    <p:sldId id="265" r:id="rId17"/>
    <p:sldId id="266" r:id="rId18"/>
    <p:sldId id="268" r:id="rId19"/>
    <p:sldId id="269" r:id="rId20"/>
    <p:sldId id="279" r:id="rId21"/>
    <p:sldId id="280" r:id="rId22"/>
    <p:sldId id="275" r:id="rId23"/>
    <p:sldId id="276" r:id="rId24"/>
    <p:sldId id="278" r:id="rId25"/>
    <p:sldId id="281" r:id="rId26"/>
    <p:sldId id="296" r:id="rId27"/>
    <p:sldId id="292" r:id="rId28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30"/>
      <p:bold r:id="rId31"/>
      <p:italic r:id="rId32"/>
      <p:boldItalic r:id="rId33"/>
    </p:embeddedFont>
    <p:embeddedFont>
      <p:font typeface="PT Sans Narrow" panose="02010600030101010101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b975aed3c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b975aed3c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bb975aed3c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bb975aed3c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046498f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046498f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046498f0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046498f0c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046498f0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046498f0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b975aed3c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bb975aed3c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bb975aed3c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bb975aed3c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b975aed3c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b975aed3c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bb975aed3c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bb975aed3c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bfa4b925f1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bfa4b925f1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fa4b925f1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fa4b925f1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b975aed3c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b975aed3c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06045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fa4b925f1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fa4b925f1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4499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fa4b925f1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fa4b925f1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89456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fa4b925f1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fa4b925f1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5079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fa4b925f1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fa4b925f1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77528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fa4b925f1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fa4b925f1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78098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fa4b925f1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fa4b925f1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0699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fa4b925f1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fa4b925f1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8937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fa4b925f1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fa4b925f1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2278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b975aed3c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b975aed3c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4546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b975aed3c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b975aed3c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5467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b975aed3c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b975aed3c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3565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b975aed3c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b975aed3c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0cbb84fa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0cbb84fa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bb975aed3c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bb975aed3c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b975aed3c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b975aed3c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eurl.cc/ra63j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zh-TW" sz="4200" dirty="0"/>
            </a:br>
            <a:r>
              <a:rPr lang="zh-TW" sz="4200" dirty="0"/>
              <a:t>Machine Learning</a:t>
            </a:r>
            <a:endParaRPr sz="4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Google Colab </a:t>
            </a:r>
            <a:r>
              <a:rPr lang="en-US" altLang="zh-TW" dirty="0"/>
              <a:t> </a:t>
            </a:r>
            <a:r>
              <a:rPr lang="zh-TW" dirty="0"/>
              <a:t>Tutorial</a:t>
            </a:r>
            <a:r>
              <a:rPr lang="en-US" altLang="zh-TW" dirty="0"/>
              <a:t> </a:t>
            </a:r>
            <a:r>
              <a:rPr lang="en-US" altLang="zh-CN" dirty="0"/>
              <a:t>Medium </a:t>
            </a:r>
            <a:endParaRPr dirty="0"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136750" y="3134348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dirty="0">
                <a:solidFill>
                  <a:srgbClr val="000000"/>
                </a:solidFill>
              </a:rPr>
              <a:t>微信</a:t>
            </a:r>
            <a:r>
              <a:rPr lang="zh-TW" sz="1800" dirty="0">
                <a:solidFill>
                  <a:srgbClr val="000000"/>
                </a:solidFill>
              </a:rPr>
              <a:t> : </a:t>
            </a:r>
            <a:r>
              <a:rPr lang="en-US" altLang="zh-TW" sz="1800" dirty="0">
                <a:solidFill>
                  <a:srgbClr val="000000"/>
                </a:solidFill>
              </a:rPr>
              <a:t>ai_ai360</a:t>
            </a:r>
            <a:endParaRPr sz="1800" dirty="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rgbClr val="000000"/>
                </a:solidFill>
              </a:rPr>
              <a:t>2021.03.0</a:t>
            </a:r>
            <a:r>
              <a:rPr lang="en-US" altLang="zh-CN" sz="1800" dirty="0">
                <a:solidFill>
                  <a:srgbClr val="000000"/>
                </a:solidFill>
              </a:rPr>
              <a:t>9</a:t>
            </a:r>
            <a:endParaRPr sz="1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000000"/>
                </a:solidFill>
              </a:rPr>
              <a:t>Click on the play button to execute the code block. This code downloads a file from google drive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 l="18610" t="42877" r="613" b="21151"/>
          <a:stretch/>
        </p:blipFill>
        <p:spPr>
          <a:xfrm>
            <a:off x="557300" y="2303250"/>
            <a:ext cx="8029402" cy="201137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Executing Code Block</a:t>
            </a:r>
            <a:endParaRPr/>
          </a:p>
        </p:txBody>
      </p:sp>
      <p:sp>
        <p:nvSpPr>
          <p:cNvPr id="111" name="Google Shape;111;p19"/>
          <p:cNvSpPr/>
          <p:nvPr/>
        </p:nvSpPr>
        <p:spPr>
          <a:xfrm>
            <a:off x="590200" y="3546550"/>
            <a:ext cx="227700" cy="202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You can type python code in the code block, or use a leading exclamation mark ! to change the code block to treating the input as a shell script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   import numpy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   import math                                          python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   …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   !ls -l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000000"/>
                </a:solidFill>
              </a:rPr>
              <a:t>                                                                    shell script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503225" y="2018200"/>
            <a:ext cx="2560800" cy="12360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Introduction</a:t>
            </a:r>
            <a:endParaRPr/>
          </a:p>
        </p:txBody>
      </p:sp>
      <p:sp>
        <p:nvSpPr>
          <p:cNvPr id="87" name="Google Shape;87;p16"/>
          <p:cNvSpPr/>
          <p:nvPr/>
        </p:nvSpPr>
        <p:spPr>
          <a:xfrm>
            <a:off x="503225" y="3424350"/>
            <a:ext cx="2560800" cy="12360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8" name="Google Shape;88;p16"/>
          <p:cNvCxnSpPr>
            <a:stCxn id="85" idx="3"/>
          </p:cNvCxnSpPr>
          <p:nvPr/>
        </p:nvCxnSpPr>
        <p:spPr>
          <a:xfrm>
            <a:off x="3064025" y="2636200"/>
            <a:ext cx="1206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9" name="Google Shape;89;p16"/>
          <p:cNvCxnSpPr/>
          <p:nvPr/>
        </p:nvCxnSpPr>
        <p:spPr>
          <a:xfrm>
            <a:off x="3064025" y="4194750"/>
            <a:ext cx="1206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000000"/>
                </a:solidFill>
              </a:rPr>
              <a:t>Exclamation mark (!) starts a new shell, does the operations, and then kills that shell, while percentage (%) affects the process associated with the notebook, and it is called a magic function.     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solidFill>
                  <a:srgbClr val="000000"/>
                </a:solidFill>
              </a:rPr>
              <a:t>Use % instead of ! for </a:t>
            </a:r>
            <a:r>
              <a:rPr lang="zh-TW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cd(change directory)</a:t>
            </a:r>
            <a:r>
              <a:rPr lang="zh-TW" b="1" dirty="0">
                <a:solidFill>
                  <a:srgbClr val="000000"/>
                </a:solidFill>
              </a:rPr>
              <a:t> command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Introduction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Useful Linux Commands (in Colab)</a:t>
            </a:r>
            <a:endParaRPr/>
          </a:p>
        </p:txBody>
      </p:sp>
      <p:sp>
        <p:nvSpPr>
          <p:cNvPr id="188" name="Google Shape;188;p2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000000"/>
                </a:solidFill>
              </a:rPr>
              <a:t>ls : List all files in the current directory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000000"/>
                </a:solidFill>
              </a:rPr>
              <a:t>ls -l : List all files in the current directory with more detail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000000"/>
                </a:solidFill>
              </a:rPr>
              <a:t>pwd : Output the working directory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000000"/>
                </a:solidFill>
              </a:rPr>
              <a:t>mkdir &lt;dirname&gt; : Create a directory named &lt;dirname&gt;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000000"/>
                </a:solidFill>
              </a:rPr>
              <a:t>cd &lt;dirname&gt; : Move to directory named &lt;dirname&gt;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000000"/>
                </a:solidFill>
              </a:rPr>
              <a:t>gdown : Download files from google drive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000000"/>
                </a:solidFill>
              </a:rPr>
              <a:t>wget : Download files from the internet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b="1" dirty="0">
                <a:solidFill>
                  <a:srgbClr val="000000"/>
                </a:solidFill>
              </a:rPr>
              <a:t>python &lt;python_file&gt;</a:t>
            </a:r>
            <a:r>
              <a:rPr lang="zh-TW" dirty="0">
                <a:solidFill>
                  <a:srgbClr val="000000"/>
                </a:solidFill>
              </a:rPr>
              <a:t> : Executes a python file</a:t>
            </a: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0"/>
          <p:cNvPicPr preferRelativeResize="0"/>
          <p:nvPr/>
        </p:nvPicPr>
        <p:blipFill rotWithShape="1">
          <a:blip r:embed="rId3">
            <a:alphaModFix/>
          </a:blip>
          <a:srcRect t="9346" r="75962" b="55972"/>
          <a:stretch/>
        </p:blipFill>
        <p:spPr>
          <a:xfrm>
            <a:off x="5269550" y="1120025"/>
            <a:ext cx="3340594" cy="27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47874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Clicking on the folder icon will give you the visuallization of the file structure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There should be a jpg file, if you do not see it, click the refresh button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The file is temporarily stored, and will be removed once you end your session. You can download the file to your local directory.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File Structure</a:t>
            </a:r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5236700" y="2699325"/>
            <a:ext cx="328800" cy="292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0"/>
          <p:cNvSpPr/>
          <p:nvPr/>
        </p:nvSpPr>
        <p:spPr>
          <a:xfrm>
            <a:off x="5675725" y="2583950"/>
            <a:ext cx="927000" cy="193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0"/>
          <p:cNvSpPr/>
          <p:nvPr/>
        </p:nvSpPr>
        <p:spPr>
          <a:xfrm>
            <a:off x="7730950" y="2748975"/>
            <a:ext cx="617100" cy="193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2" name="Google Shape;122;p20"/>
          <p:cNvCxnSpPr/>
          <p:nvPr/>
        </p:nvCxnSpPr>
        <p:spPr>
          <a:xfrm flipH="1">
            <a:off x="6070800" y="1877600"/>
            <a:ext cx="155400" cy="125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3" name="Google Shape;123;p20"/>
          <p:cNvSpPr txBox="1"/>
          <p:nvPr/>
        </p:nvSpPr>
        <p:spPr>
          <a:xfrm>
            <a:off x="6226200" y="1633238"/>
            <a:ext cx="134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refresh</a:t>
            </a:r>
            <a:endParaRPr sz="12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1"/>
          <p:cNvPicPr preferRelativeResize="0"/>
          <p:nvPr/>
        </p:nvPicPr>
        <p:blipFill rotWithShape="1">
          <a:blip r:embed="rId3">
            <a:alphaModFix/>
          </a:blip>
          <a:srcRect t="9843" r="2969" b="32892"/>
          <a:stretch/>
        </p:blipFill>
        <p:spPr>
          <a:xfrm>
            <a:off x="400500" y="2101800"/>
            <a:ext cx="8872598" cy="294547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Mounting Google Drive</a:t>
            </a:r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000000"/>
                </a:solidFill>
              </a:rPr>
              <a:t>Execute the code block with </a:t>
            </a:r>
            <a:r>
              <a:rPr lang="zh-TW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drive.mount(‘/content/drive’)</a:t>
            </a:r>
            <a:endParaRPr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dirty="0">
                <a:solidFill>
                  <a:srgbClr val="000000"/>
                </a:solidFill>
              </a:rPr>
              <a:t>or click on the Google Drive icon, a code block will appear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31" name="Google Shape;131;p21"/>
          <p:cNvSpPr/>
          <p:nvPr/>
        </p:nvSpPr>
        <p:spPr>
          <a:xfrm>
            <a:off x="1062675" y="2571750"/>
            <a:ext cx="210300" cy="21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1"/>
          <p:cNvSpPr/>
          <p:nvPr/>
        </p:nvSpPr>
        <p:spPr>
          <a:xfrm>
            <a:off x="2069325" y="4647650"/>
            <a:ext cx="6167700" cy="318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3" name="Google Shape;133;p21"/>
          <p:cNvCxnSpPr>
            <a:stCxn id="131" idx="2"/>
            <a:endCxn id="132" idx="1"/>
          </p:cNvCxnSpPr>
          <p:nvPr/>
        </p:nvCxnSpPr>
        <p:spPr>
          <a:xfrm>
            <a:off x="1167825" y="2788350"/>
            <a:ext cx="901500" cy="2018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000000"/>
                </a:solidFill>
              </a:rPr>
              <a:t>Sign in to your google account to get the authorization code. Enter the authorization code in the box below.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39" name="Google Shape;139;p22"/>
          <p:cNvPicPr preferRelativeResize="0"/>
          <p:nvPr/>
        </p:nvPicPr>
        <p:blipFill rotWithShape="1">
          <a:blip r:embed="rId3">
            <a:alphaModFix/>
          </a:blip>
          <a:srcRect l="18614" t="38092" r="1012" b="43021"/>
          <a:stretch/>
        </p:blipFill>
        <p:spPr>
          <a:xfrm>
            <a:off x="398300" y="2442475"/>
            <a:ext cx="8340298" cy="110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Mounting Google Drive</a:t>
            </a: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398300" y="2539650"/>
            <a:ext cx="245700" cy="252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Mounting Google Drive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43581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Execute the following three code blocks in order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This will download the image to your google drive, so you can access it later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8" name="Google Shape;148;p23"/>
          <p:cNvPicPr preferRelativeResize="0"/>
          <p:nvPr/>
        </p:nvPicPr>
        <p:blipFill rotWithShape="1">
          <a:blip r:embed="rId3">
            <a:alphaModFix/>
          </a:blip>
          <a:srcRect t="10127" r="81998" b="4116"/>
          <a:stretch/>
        </p:blipFill>
        <p:spPr>
          <a:xfrm>
            <a:off x="5739875" y="445025"/>
            <a:ext cx="1557226" cy="417302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/>
          <p:nvPr/>
        </p:nvSpPr>
        <p:spPr>
          <a:xfrm>
            <a:off x="6327625" y="2020400"/>
            <a:ext cx="865800" cy="1791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3"/>
          <p:cNvSpPr/>
          <p:nvPr/>
        </p:nvSpPr>
        <p:spPr>
          <a:xfrm>
            <a:off x="6327625" y="1474636"/>
            <a:ext cx="865800" cy="287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1" name="Google Shape;151;p23"/>
          <p:cNvCxnSpPr>
            <a:stCxn id="152" idx="3"/>
            <a:endCxn id="148" idx="1"/>
          </p:cNvCxnSpPr>
          <p:nvPr/>
        </p:nvCxnSpPr>
        <p:spPr>
          <a:xfrm rot="10800000" flipH="1">
            <a:off x="4389575" y="2531538"/>
            <a:ext cx="1350300" cy="1290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53" name="Google Shape;153;p23"/>
          <p:cNvPicPr preferRelativeResize="0"/>
          <p:nvPr/>
        </p:nvPicPr>
        <p:blipFill rotWithShape="1">
          <a:blip r:embed="rId4">
            <a:alphaModFix/>
          </a:blip>
          <a:srcRect l="18047" t="50000" r="47633" b="6762"/>
          <a:stretch/>
        </p:blipFill>
        <p:spPr>
          <a:xfrm>
            <a:off x="1080500" y="2719775"/>
            <a:ext cx="3137923" cy="222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Saving Colab</a:t>
            </a:r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5079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000000"/>
                </a:solidFill>
              </a:rPr>
              <a:t>You can download the ipynb file to your local device ( File &gt; Download .ipynb), or save the colab notebook to your google drive (File &gt; Save a copy in Drive).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5" name="Google Shape;175;p25"/>
          <p:cNvPicPr preferRelativeResize="0"/>
          <p:nvPr/>
        </p:nvPicPr>
        <p:blipFill rotWithShape="1">
          <a:blip r:embed="rId3">
            <a:alphaModFix/>
          </a:blip>
          <a:srcRect l="1665" t="11047" r="68855" b="10434"/>
          <a:stretch/>
        </p:blipFill>
        <p:spPr>
          <a:xfrm>
            <a:off x="5657850" y="774550"/>
            <a:ext cx="2695574" cy="403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Recovering Files in Google Drive</a:t>
            </a:r>
            <a:endParaRPr/>
          </a:p>
        </p:txBody>
      </p:sp>
      <p:sp>
        <p:nvSpPr>
          <p:cNvPr id="181" name="Google Shape;181;p2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5193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000000"/>
                </a:solidFill>
              </a:rPr>
              <a:t>Right Click on File &gt; Manage Versions (版本管理) to recover old files that have been accidentally overwritten.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82" name="Google Shape;182;p26"/>
          <p:cNvPicPr preferRelativeResize="0"/>
          <p:nvPr/>
        </p:nvPicPr>
        <p:blipFill rotWithShape="1">
          <a:blip r:embed="rId3">
            <a:alphaModFix/>
          </a:blip>
          <a:srcRect l="31561" t="22405" r="30522" b="14851"/>
          <a:stretch/>
        </p:blipFill>
        <p:spPr>
          <a:xfrm>
            <a:off x="5505450" y="1152425"/>
            <a:ext cx="3467098" cy="322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Outline</a:t>
            </a:r>
            <a:endParaRPr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54DE286-A127-403B-A598-DAFD1C680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568" y="939108"/>
            <a:ext cx="6148188" cy="375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97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创建</a:t>
            </a:r>
            <a:r>
              <a:rPr lang="en-US" altLang="zh-CN" dirty="0"/>
              <a:t>notebook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FA0F5C-4CD3-478B-A8F6-BA0E32657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82" y="1152425"/>
            <a:ext cx="9144000" cy="332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097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指定</a:t>
            </a:r>
            <a:r>
              <a:rPr lang="en-US" altLang="zh-CN" dirty="0"/>
              <a:t>notebook </a:t>
            </a:r>
            <a:r>
              <a:rPr lang="zh-CN" altLang="en-US" dirty="0"/>
              <a:t>运行环境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3AA9CE-FEE7-4547-9C9A-C9E32D760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891" y="1655265"/>
            <a:ext cx="5039059" cy="294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9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检查当前使用环境</a:t>
            </a:r>
            <a:endParaRPr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ADDE7A-43D6-455C-907D-2006F7D4D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101" y="1461389"/>
            <a:ext cx="5000916" cy="323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70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GPU CPU</a:t>
            </a:r>
            <a:r>
              <a:rPr lang="zh-CN" altLang="en-US" dirty="0"/>
              <a:t>之间切换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7C8605-65D9-44E2-BBB1-48C409AB2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449" y="1385723"/>
            <a:ext cx="5341313" cy="34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24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创建文件夹</a:t>
            </a:r>
            <a:br>
              <a:rPr lang="en-US" altLang="zh-CN" dirty="0"/>
            </a:b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F58E0D-F070-4075-A776-92A2ABD99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67" y="1493930"/>
            <a:ext cx="3124200" cy="29432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8E8A099-F73F-4D9F-B2A5-8A6BD79DD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322" y="1575170"/>
            <a:ext cx="5420678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7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上传数据</a:t>
            </a:r>
            <a:br>
              <a:rPr lang="en-US" altLang="zh-CN" dirty="0"/>
            </a:b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C33CE8-C9B3-4F31-9C65-E3047FABD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849" y="1776412"/>
            <a:ext cx="249555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09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打开已有</a:t>
            </a:r>
            <a:r>
              <a:rPr lang="en-US" altLang="zh-CN" dirty="0" err="1"/>
              <a:t>ipynb</a:t>
            </a:r>
            <a:r>
              <a:rPr lang="zh-CN" altLang="en-US" dirty="0"/>
              <a:t>文件</a:t>
            </a:r>
            <a:br>
              <a:rPr lang="en-US" altLang="zh-CN" dirty="0"/>
            </a:br>
            <a:endParaRPr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221734-CAEF-478D-BEC8-FFD81DFFA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357" y="1517980"/>
            <a:ext cx="5897122" cy="263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291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加我微信进李宏毅老师</a:t>
            </a:r>
            <a:r>
              <a:rPr lang="en-US" altLang="zh-CN" dirty="0"/>
              <a:t>ML&amp;DL</a:t>
            </a:r>
            <a:r>
              <a:rPr lang="zh-CN" altLang="en-US" dirty="0"/>
              <a:t>打卡群</a:t>
            </a:r>
            <a:br>
              <a:rPr lang="en-US" altLang="zh-CN" dirty="0"/>
            </a:br>
            <a:br>
              <a:rPr lang="en-US" altLang="zh-CN" dirty="0"/>
            </a:br>
            <a:endParaRPr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E7BFAD-DFAA-48EC-BB91-A6E929DCE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891" y="1287827"/>
            <a:ext cx="2493675" cy="260776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C6ACA12-295B-486E-912C-95CD0CB665F6}"/>
              </a:ext>
            </a:extLst>
          </p:cNvPr>
          <p:cNvSpPr txBox="1"/>
          <p:nvPr/>
        </p:nvSpPr>
        <p:spPr>
          <a:xfrm>
            <a:off x="1548333" y="4043246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学生 备注格式： 昵称</a:t>
            </a:r>
            <a:r>
              <a:rPr lang="en-US" altLang="zh-CN" dirty="0"/>
              <a:t>-</a:t>
            </a:r>
            <a:r>
              <a:rPr lang="zh-CN" altLang="en-US" dirty="0"/>
              <a:t>学校</a:t>
            </a:r>
            <a:r>
              <a:rPr lang="en-US" altLang="zh-CN" dirty="0"/>
              <a:t>-</a:t>
            </a:r>
            <a:r>
              <a:rPr lang="zh-CN" altLang="en-US" dirty="0"/>
              <a:t>研究方向</a:t>
            </a:r>
            <a:endParaRPr lang="en-US" altLang="zh-CN" dirty="0"/>
          </a:p>
          <a:p>
            <a:r>
              <a:rPr lang="zh-CN" altLang="en-US" dirty="0"/>
              <a:t>有工作备注格式： 昵称</a:t>
            </a:r>
            <a:r>
              <a:rPr lang="en-US" altLang="zh-CN" dirty="0"/>
              <a:t>-</a:t>
            </a:r>
            <a:r>
              <a:rPr lang="zh-CN" altLang="en-US" dirty="0"/>
              <a:t>单位</a:t>
            </a:r>
            <a:r>
              <a:rPr lang="en-US" altLang="zh-CN" dirty="0"/>
              <a:t>-</a:t>
            </a:r>
            <a:r>
              <a:rPr lang="zh-CN" altLang="en-US" dirty="0"/>
              <a:t>研究方向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05C8B8F-CF8A-45A9-9B27-9A6F2E5AD197}"/>
              </a:ext>
            </a:extLst>
          </p:cNvPr>
          <p:cNvSpPr txBox="1"/>
          <p:nvPr/>
        </p:nvSpPr>
        <p:spPr>
          <a:xfrm>
            <a:off x="5102198" y="4150967"/>
            <a:ext cx="6085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没备注不会通过额</a:t>
            </a:r>
          </a:p>
        </p:txBody>
      </p:sp>
    </p:spTree>
    <p:extLst>
      <p:ext uri="{BB962C8B-B14F-4D97-AF65-F5344CB8AC3E}">
        <p14:creationId xmlns:p14="http://schemas.microsoft.com/office/powerpoint/2010/main" val="2968864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Preparation</a:t>
            </a:r>
            <a:endParaRPr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rgbClr val="000000"/>
                </a:solidFill>
              </a:rPr>
              <a:t>注册谷歌账号</a:t>
            </a:r>
            <a:endParaRPr lang="en-US" dirty="0">
              <a:solidFill>
                <a:srgbClr val="000000"/>
              </a:solidFill>
            </a:endParaRPr>
          </a:p>
          <a:p>
            <a:pPr marL="457200" lvl="0" indent="-33655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zh-CN" altLang="en-US" dirty="0">
                <a:solidFill>
                  <a:srgbClr val="000000"/>
                </a:solidFill>
              </a:rPr>
              <a:t>办银联标志</a:t>
            </a:r>
            <a:r>
              <a:rPr lang="en-US" altLang="zh-CN" dirty="0">
                <a:solidFill>
                  <a:srgbClr val="000000"/>
                </a:solidFill>
              </a:rPr>
              <a:t>visa</a:t>
            </a:r>
            <a:r>
              <a:rPr lang="zh-CN" altLang="en-US" dirty="0">
                <a:solidFill>
                  <a:srgbClr val="000000"/>
                </a:solidFill>
              </a:rPr>
              <a:t>信用卡</a:t>
            </a:r>
            <a:endParaRPr lang="en-US" dirty="0">
              <a:solidFill>
                <a:srgbClr val="000000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zh-CN" altLang="en-US" dirty="0">
                <a:solidFill>
                  <a:srgbClr val="000000"/>
                </a:solidFill>
              </a:rPr>
              <a:t>买个科学上网账号</a:t>
            </a:r>
            <a:endParaRPr dirty="0">
              <a:solidFill>
                <a:srgbClr val="000000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zh-CN" altLang="en-US" dirty="0">
                <a:solidFill>
                  <a:srgbClr val="000000"/>
                </a:solidFill>
              </a:rPr>
              <a:t>下载谷歌浏览器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500"/>
              </a:spcAft>
              <a:buNone/>
            </a:pP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F69A51-0966-4C93-AE60-8BE32E4E1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531" y="506694"/>
            <a:ext cx="3585242" cy="227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51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Preparation</a:t>
            </a:r>
            <a:endParaRPr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rgbClr val="000000"/>
                </a:solidFill>
              </a:rPr>
              <a:t>首次使用</a:t>
            </a:r>
            <a:r>
              <a:rPr lang="en-US" altLang="zh-CN" dirty="0">
                <a:solidFill>
                  <a:srgbClr val="000000"/>
                </a:solidFill>
              </a:rPr>
              <a:t>google </a:t>
            </a:r>
            <a:r>
              <a:rPr lang="en-US" altLang="zh-CN" dirty="0" err="1">
                <a:solidFill>
                  <a:srgbClr val="000000"/>
                </a:solidFill>
              </a:rPr>
              <a:t>colab</a:t>
            </a:r>
            <a:endParaRPr lang="en-US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500"/>
              </a:spcAft>
              <a:buNone/>
            </a:pPr>
            <a:endParaRPr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505CDF-F8AE-46DB-9A8E-202B1E417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79" y="2571750"/>
            <a:ext cx="3898844" cy="162604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17BD950-EA3D-4A7C-A886-B3524FAAF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312" y="2642114"/>
            <a:ext cx="3985067" cy="178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09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Preparation</a:t>
            </a:r>
            <a:endParaRPr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CN" altLang="en-US" dirty="0"/>
              <a:t>谷歌账号添加硬盘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4C8E73-0CB6-4EE3-8ACF-7F31C7348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327" y="2068488"/>
            <a:ext cx="5763025" cy="262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742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Introduction</a:t>
            </a:r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000000"/>
                </a:solidFill>
              </a:rPr>
              <a:t>Colaboratory, or "Colab" for short, allows you to write and execute Python in your browser, with</a:t>
            </a:r>
            <a:endParaRPr dirty="0">
              <a:solidFill>
                <a:srgbClr val="000000"/>
              </a:solidFill>
            </a:endParaRPr>
          </a:p>
          <a:p>
            <a:pPr marL="457200" lvl="0" indent="-33655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zh-TW" dirty="0">
                <a:solidFill>
                  <a:srgbClr val="000000"/>
                </a:solidFill>
              </a:rPr>
              <a:t>Zero configuration required</a:t>
            </a:r>
            <a:endParaRPr dirty="0">
              <a:solidFill>
                <a:srgbClr val="000000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zh-TW" dirty="0">
                <a:solidFill>
                  <a:srgbClr val="000000"/>
                </a:solidFill>
              </a:rPr>
              <a:t>Free access to GPUs</a:t>
            </a:r>
            <a:endParaRPr dirty="0">
              <a:solidFill>
                <a:srgbClr val="000000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zh-TW" dirty="0">
                <a:solidFill>
                  <a:srgbClr val="000000"/>
                </a:solidFill>
              </a:rPr>
              <a:t>Easy sharing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5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Introduction</a:t>
            </a:r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3600" u="sng" dirty="0">
                <a:solidFill>
                  <a:srgbClr val="000000"/>
                </a:solidFill>
              </a:rPr>
              <a:t>Colab Demo : </a:t>
            </a:r>
            <a:r>
              <a:rPr lang="zh-TW" sz="3600" u="sng" dirty="0">
                <a:solidFill>
                  <a:srgbClr val="0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https://reurl.cc/ra63jE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000000"/>
                </a:solidFill>
              </a:rPr>
              <a:t>In this demo,  your will learn the following :</a:t>
            </a:r>
            <a:endParaRPr dirty="0">
              <a:solidFill>
                <a:srgbClr val="000000"/>
              </a:solidFill>
            </a:endParaRPr>
          </a:p>
          <a:p>
            <a:pPr marL="457200" lvl="0" indent="-3365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zh-TW" dirty="0">
                <a:solidFill>
                  <a:srgbClr val="000000"/>
                </a:solidFill>
              </a:rPr>
              <a:t>Download files using colab</a:t>
            </a:r>
            <a:endParaRPr dirty="0">
              <a:solidFill>
                <a:srgbClr val="000000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zh-TW" dirty="0">
                <a:solidFill>
                  <a:srgbClr val="000000"/>
                </a:solidFill>
              </a:rPr>
              <a:t>Connect google colab with your google drive</a:t>
            </a:r>
            <a:endParaRPr dirty="0">
              <a:solidFill>
                <a:srgbClr val="000000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zh-TW" dirty="0">
                <a:solidFill>
                  <a:srgbClr val="000000"/>
                </a:solidFill>
              </a:rPr>
              <a:t>Pytorch examples and common errors</a:t>
            </a: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Changing Runtime</a:t>
            </a: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42177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000000"/>
                </a:solidFill>
              </a:rPr>
              <a:t>To utilize the free GPU provided by google, click on "Runtime"(執行階段) -&gt; "Change Runtime Type"(變更執行階段類型). There are three options under "Hardward Accelerator"(硬體加速器), select "GPU".</a:t>
            </a:r>
            <a:endParaRPr dirty="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zh-TW" dirty="0">
                <a:solidFill>
                  <a:srgbClr val="000000"/>
                </a:solidFill>
              </a:rPr>
              <a:t>* Doing this will restart the session, so make sure you change to the desired runtime before executing any code.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 rotWithShape="1">
          <a:blip r:embed="rId3">
            <a:alphaModFix/>
          </a:blip>
          <a:srcRect l="3939" t="10040" r="74522" b="55936"/>
          <a:stretch/>
        </p:blipFill>
        <p:spPr>
          <a:xfrm>
            <a:off x="5520950" y="575175"/>
            <a:ext cx="2600851" cy="23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 rotWithShape="1">
          <a:blip r:embed="rId4">
            <a:alphaModFix/>
          </a:blip>
          <a:srcRect l="39609" t="39309" r="39509" b="33639"/>
          <a:stretch/>
        </p:blipFill>
        <p:spPr>
          <a:xfrm>
            <a:off x="5711513" y="3111525"/>
            <a:ext cx="2219726" cy="161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Moving and Creating a New Code Block</a:t>
            </a:r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You can create a new code block by clicking on  +Code(程式碼)  on the top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Move cell up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Move cell down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000000"/>
                </a:solidFill>
              </a:rPr>
              <a:t>Delete cell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0" name="Google Shape;160;p24"/>
          <p:cNvPicPr preferRelativeResize="0"/>
          <p:nvPr/>
        </p:nvPicPr>
        <p:blipFill rotWithShape="1">
          <a:blip r:embed="rId3">
            <a:alphaModFix/>
          </a:blip>
          <a:srcRect l="18047" t="37773" r="1417" b="54305"/>
          <a:stretch/>
        </p:blipFill>
        <p:spPr>
          <a:xfrm>
            <a:off x="244600" y="3394975"/>
            <a:ext cx="8749627" cy="48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/>
          <p:cNvSpPr/>
          <p:nvPr/>
        </p:nvSpPr>
        <p:spPr>
          <a:xfrm>
            <a:off x="7775100" y="3394975"/>
            <a:ext cx="313800" cy="21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2" name="Google Shape;162;p24"/>
          <p:cNvCxnSpPr/>
          <p:nvPr/>
        </p:nvCxnSpPr>
        <p:spPr>
          <a:xfrm rot="10800000">
            <a:off x="7855800" y="2025175"/>
            <a:ext cx="0" cy="1369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24"/>
          <p:cNvCxnSpPr/>
          <p:nvPr/>
        </p:nvCxnSpPr>
        <p:spPr>
          <a:xfrm rot="10800000">
            <a:off x="1896775" y="2003750"/>
            <a:ext cx="5968500" cy="10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4" name="Google Shape;164;p24"/>
          <p:cNvCxnSpPr/>
          <p:nvPr/>
        </p:nvCxnSpPr>
        <p:spPr>
          <a:xfrm rot="10800000">
            <a:off x="2201450" y="2460950"/>
            <a:ext cx="57924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5" name="Google Shape;165;p24"/>
          <p:cNvCxnSpPr/>
          <p:nvPr/>
        </p:nvCxnSpPr>
        <p:spPr>
          <a:xfrm rot="10800000">
            <a:off x="7986875" y="2450350"/>
            <a:ext cx="14100" cy="946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" name="Google Shape;166;p24"/>
          <p:cNvCxnSpPr/>
          <p:nvPr/>
        </p:nvCxnSpPr>
        <p:spPr>
          <a:xfrm rot="10800000">
            <a:off x="1625075" y="2917700"/>
            <a:ext cx="7140300" cy="29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7" name="Google Shape;167;p24"/>
          <p:cNvCxnSpPr/>
          <p:nvPr/>
        </p:nvCxnSpPr>
        <p:spPr>
          <a:xfrm rot="10800000">
            <a:off x="8771525" y="2936025"/>
            <a:ext cx="4800" cy="464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" name="Google Shape;168;p24"/>
          <p:cNvSpPr/>
          <p:nvPr/>
        </p:nvSpPr>
        <p:spPr>
          <a:xfrm>
            <a:off x="8686838" y="3394978"/>
            <a:ext cx="174000" cy="21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</TotalTime>
  <Words>707</Words>
  <Application>Microsoft Office PowerPoint</Application>
  <PresentationFormat>全屏显示(16:9)</PresentationFormat>
  <Paragraphs>84</Paragraphs>
  <Slides>27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2" baseType="lpstr">
      <vt:lpstr>PT Sans Narrow</vt:lpstr>
      <vt:lpstr>Open Sans</vt:lpstr>
      <vt:lpstr>Courier New</vt:lpstr>
      <vt:lpstr>Arial</vt:lpstr>
      <vt:lpstr>Tropic</vt:lpstr>
      <vt:lpstr> Machine Learning Google Colab  Tutorial Medium </vt:lpstr>
      <vt:lpstr>Outline</vt:lpstr>
      <vt:lpstr>Preparation</vt:lpstr>
      <vt:lpstr>Preparation</vt:lpstr>
      <vt:lpstr>Preparation</vt:lpstr>
      <vt:lpstr>Introduction</vt:lpstr>
      <vt:lpstr>Introduction</vt:lpstr>
      <vt:lpstr>Changing Runtime</vt:lpstr>
      <vt:lpstr>Moving and Creating a New Code Block</vt:lpstr>
      <vt:lpstr>Executing Code Block</vt:lpstr>
      <vt:lpstr>Introduction</vt:lpstr>
      <vt:lpstr>Introduction</vt:lpstr>
      <vt:lpstr>Useful Linux Commands (in Colab)</vt:lpstr>
      <vt:lpstr>File Structure</vt:lpstr>
      <vt:lpstr>Mounting Google Drive</vt:lpstr>
      <vt:lpstr>Mounting Google Drive</vt:lpstr>
      <vt:lpstr>Mounting Google Drive </vt:lpstr>
      <vt:lpstr>Saving Colab</vt:lpstr>
      <vt:lpstr>Recovering Files in Google Drive</vt:lpstr>
      <vt:lpstr>创建notebook</vt:lpstr>
      <vt:lpstr>指定notebook 运行环境</vt:lpstr>
      <vt:lpstr>检查当前使用环境</vt:lpstr>
      <vt:lpstr>GPU CPU之间切换</vt:lpstr>
      <vt:lpstr>创建文件夹 </vt:lpstr>
      <vt:lpstr>上传数据 </vt:lpstr>
      <vt:lpstr>打开已有ipynb文件 </vt:lpstr>
      <vt:lpstr>加我微信进李宏毅老师ML&amp;DL打卡群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Google Colab Tutorial</dc:title>
  <dc:creator>Administrator</dc:creator>
  <cp:lastModifiedBy>Administrator</cp:lastModifiedBy>
  <cp:revision>30</cp:revision>
  <dcterms:modified xsi:type="dcterms:W3CDTF">2021-03-09T04:18:45Z</dcterms:modified>
</cp:coreProperties>
</file>